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4" r:id="rId9"/>
    <p:sldId id="265" r:id="rId10"/>
    <p:sldId id="261" r:id="rId11"/>
    <p:sldId id="260" r:id="rId12"/>
    <p:sldId id="282" r:id="rId13"/>
    <p:sldId id="262" r:id="rId14"/>
    <p:sldId id="266" r:id="rId15"/>
    <p:sldId id="263" r:id="rId16"/>
    <p:sldId id="267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951239-B7CF-4659-9AB6-973588890AA8}" v="11" dt="2025-10-02T05:53:28.1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22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gi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8B974-CE0A-4845-9A06-876104E4A640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D0A62B-F589-4878-9AAD-A9F66BCD0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39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D0A62B-F589-4878-9AAD-A9F66BCD0F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46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C1A76-F2D5-4330-B532-593689F56E6C}" type="datetime1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86ED8-7D0B-4DD2-9C53-AB71416980B0}" type="datetime1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528B8-1BFA-4EA7-A878-1C9EB247E3AC}" type="datetime1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A1B66-4FBB-4364-83CA-0E3F8644782A}" type="datetime1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D446F-A617-46A4-9185-9E1230527F18}" type="datetime1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DFF65-3553-405F-98F9-DB3F728B737E}" type="datetime1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308C-BDEB-42D9-AE6E-37D65D28A0E8}" type="datetime1">
              <a:rPr lang="en-US" smtClean="0"/>
              <a:t>10/3/2025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39C5-1F81-411C-B095-5A040036583E}" type="datetime1">
              <a:rPr lang="en-US" smtClean="0"/>
              <a:t>10/3/2025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F5E25-4FB1-4282-B51B-76DBEBB0A7D7}" type="datetime1">
              <a:rPr lang="en-US" smtClean="0"/>
              <a:t>10/3/2025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DA905-A878-4C31-ABBA-29EAA2F10F2A}" type="datetime1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07587-0F8F-4482-8BE1-B8EC82359CA5}" type="datetime1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680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8DEA0-3D81-471B-9D3F-CFFE79E630F8}" type="datetime1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MSMP - Mechanics, Surfaces and Materials Processing - Laboratoire  multi-sites Chalons-en Champagne, Aix-en-Provence, Lille">
            <a:extLst>
              <a:ext uri="{FF2B5EF4-FFF2-40B4-BE49-F238E27FC236}">
                <a16:creationId xmlns:a16="http://schemas.microsoft.com/office/drawing/2014/main" id="{23874842-EF39-4552-4C72-BA9EE33618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20" y="6324060"/>
            <a:ext cx="2022302" cy="439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84ACC4F-4D05-5C68-7B11-619C5CB60409}"/>
              </a:ext>
            </a:extLst>
          </p:cNvPr>
          <p:cNvCxnSpPr/>
          <p:nvPr userDrawn="1"/>
        </p:nvCxnSpPr>
        <p:spPr>
          <a:xfrm>
            <a:off x="0" y="6245525"/>
            <a:ext cx="9144000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Skjxo1onG49aMFf7lBKxHVZtlihmSnnR?usp=sharin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57594"/>
            <a:ext cx="7772400" cy="1470025"/>
          </a:xfrm>
        </p:spPr>
        <p:txBody>
          <a:bodyPr/>
          <a:lstStyle/>
          <a:p>
            <a:r>
              <a:rPr dirty="0"/>
              <a:t>Introduction to AI in Smart Manufacturing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AB8FFF0-47B8-D3A1-574E-9CBC607195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886199"/>
            <a:ext cx="6400800" cy="200332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Instructor: Ricardo Knoblauch 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Slide Design: Sourish Ghosh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51875-FF60-FE15-CB04-3BCE01E52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Machine Learning – What It 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22960"/>
            <a:ext cx="8229600" cy="2999232"/>
          </a:xfrm>
        </p:spPr>
        <p:txBody>
          <a:bodyPr>
            <a:normAutofit/>
          </a:bodyPr>
          <a:lstStyle/>
          <a:p>
            <a:endParaRPr dirty="0"/>
          </a:p>
          <a:p>
            <a:r>
              <a:rPr lang="en-US" dirty="0"/>
              <a:t>Learns automatically from data</a:t>
            </a:r>
          </a:p>
          <a:p>
            <a:r>
              <a:rPr lang="en-US" dirty="0"/>
              <a:t>Improves with more data</a:t>
            </a:r>
          </a:p>
          <a:p>
            <a:r>
              <a:rPr lang="en-US" dirty="0"/>
              <a:t>Captures complex relations</a:t>
            </a:r>
          </a:p>
          <a:p>
            <a:r>
              <a:rPr lang="en-US" dirty="0"/>
              <a:t>Prediction without explicit programming</a:t>
            </a: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DEE472-E41E-57DF-36A3-8651A8B08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/>
          </a:p>
        </p:txBody>
      </p:sp>
      <p:pic>
        <p:nvPicPr>
          <p:cNvPr id="8194" name="Picture 2" descr="Decision trees - ML 2 GIFs">
            <a:extLst>
              <a:ext uri="{FF2B5EF4-FFF2-40B4-BE49-F238E27FC236}">
                <a16:creationId xmlns:a16="http://schemas.microsoft.com/office/drawing/2014/main" id="{E2BCA173-7BC3-4920-B007-17D0D3DB521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41" y="3688306"/>
            <a:ext cx="3858768" cy="217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upport Vector Machine: A Powerful Tool in Machine Learning | by Everton  Gomede, PhD | The Modern Scientist | Medium">
            <a:extLst>
              <a:ext uri="{FF2B5EF4-FFF2-40B4-BE49-F238E27FC236}">
                <a16:creationId xmlns:a16="http://schemas.microsoft.com/office/drawing/2014/main" id="{C09817F8-FB3F-BE75-F911-1B3C07861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155" y="3822192"/>
            <a:ext cx="2716059" cy="194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347B5D-B0DB-C9DB-F74A-E653CB981C6C}"/>
              </a:ext>
            </a:extLst>
          </p:cNvPr>
          <p:cNvSpPr txBox="1"/>
          <p:nvPr/>
        </p:nvSpPr>
        <p:spPr>
          <a:xfrm>
            <a:off x="1275116" y="5850374"/>
            <a:ext cx="1446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8D2C90-6817-E8C1-F3EA-032C225508D4}"/>
              </a:ext>
            </a:extLst>
          </p:cNvPr>
          <p:cNvSpPr txBox="1"/>
          <p:nvPr/>
        </p:nvSpPr>
        <p:spPr>
          <a:xfrm>
            <a:off x="5693155" y="5777474"/>
            <a:ext cx="2716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Support </a:t>
            </a:r>
            <a:r>
              <a:rPr lang="en-US"/>
              <a:t>vector Machine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Training, Validation,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9804"/>
            <a:ext cx="8229600" cy="4287770"/>
          </a:xfrm>
        </p:spPr>
        <p:txBody>
          <a:bodyPr/>
          <a:lstStyle/>
          <a:p>
            <a:r>
              <a:rPr dirty="0"/>
              <a:t>Training = practice data</a:t>
            </a:r>
          </a:p>
          <a:p>
            <a:r>
              <a:rPr dirty="0"/>
              <a:t>Validation = tuning (mock exam)</a:t>
            </a:r>
          </a:p>
          <a:p>
            <a:r>
              <a:rPr dirty="0"/>
              <a:t>Testing = final exam</a:t>
            </a:r>
          </a:p>
          <a:p>
            <a:r>
              <a:rPr dirty="0"/>
              <a:t>Prevents overfitting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6245D3-F291-C173-4FD8-F3732DF29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/>
          </a:p>
        </p:txBody>
      </p:sp>
      <p:pic>
        <p:nvPicPr>
          <p:cNvPr id="5" name="Content Placeholder 3" descr="Train/Test Split and Cross Validation - A Python Tutorial - AlgoTrading101  Blog">
            <a:extLst>
              <a:ext uri="{FF2B5EF4-FFF2-40B4-BE49-F238E27FC236}">
                <a16:creationId xmlns:a16="http://schemas.microsoft.com/office/drawing/2014/main" id="{C2B5C822-FF1A-4DA6-A3C2-5A406E675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431"/>
          <a:stretch/>
        </p:blipFill>
        <p:spPr>
          <a:xfrm>
            <a:off x="1204568" y="4316076"/>
            <a:ext cx="6253202" cy="8949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D66F3D-1609-4137-9D53-9D106F3CB4A5}"/>
              </a:ext>
            </a:extLst>
          </p:cNvPr>
          <p:cNvSpPr txBox="1"/>
          <p:nvPr/>
        </p:nvSpPr>
        <p:spPr>
          <a:xfrm>
            <a:off x="2600556" y="5334717"/>
            <a:ext cx="658122" cy="36933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80%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594D8E-6AFE-4266-8EFE-3C0477D7292E}"/>
              </a:ext>
            </a:extLst>
          </p:cNvPr>
          <p:cNvSpPr txBox="1"/>
          <p:nvPr/>
        </p:nvSpPr>
        <p:spPr>
          <a:xfrm>
            <a:off x="4843086" y="5334717"/>
            <a:ext cx="658122" cy="36933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67B104-DA98-44E4-BC80-437D9AA9F180}"/>
              </a:ext>
            </a:extLst>
          </p:cNvPr>
          <p:cNvSpPr txBox="1"/>
          <p:nvPr/>
        </p:nvSpPr>
        <p:spPr>
          <a:xfrm>
            <a:off x="6340807" y="5334717"/>
            <a:ext cx="658122" cy="36933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10%</a:t>
            </a:r>
          </a:p>
        </p:txBody>
      </p:sp>
      <p:sp>
        <p:nvSpPr>
          <p:cNvPr id="9" name="AutoShape 2" descr="What is the Bias/Variance Tradeoff? (with video) | AIML.com">
            <a:extLst>
              <a:ext uri="{FF2B5EF4-FFF2-40B4-BE49-F238E27FC236}">
                <a16:creationId xmlns:a16="http://schemas.microsoft.com/office/drawing/2014/main" id="{978B5DFE-EEF7-4059-9DCB-A5D07DEE5D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ML Workflow in Manufacturing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Collect machining data</a:t>
            </a:r>
          </a:p>
          <a:p>
            <a:r>
              <a:rPr dirty="0"/>
              <a:t>Preprocess (clean, normalize, </a:t>
            </a:r>
            <a:r>
              <a:rPr lang="en-US" dirty="0"/>
              <a:t>extraction</a:t>
            </a:r>
            <a:r>
              <a:rPr dirty="0"/>
              <a:t>)</a:t>
            </a:r>
          </a:p>
          <a:p>
            <a:r>
              <a:rPr dirty="0"/>
              <a:t>Train + validate + test model</a:t>
            </a:r>
          </a:p>
          <a:p>
            <a:r>
              <a:rPr dirty="0"/>
              <a:t>Deploy on shop floor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B24D0-309D-D01A-C9A1-06FCC6D63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Predicting Surface Roughness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" y="1088137"/>
            <a:ext cx="8229600" cy="1993392"/>
          </a:xfrm>
        </p:spPr>
        <p:txBody>
          <a:bodyPr/>
          <a:lstStyle/>
          <a:p>
            <a:r>
              <a:rPr dirty="0"/>
              <a:t>Inputs: </a:t>
            </a:r>
            <a:r>
              <a:rPr lang="it-IT" dirty="0" err="1"/>
              <a:t>Vc</a:t>
            </a:r>
            <a:r>
              <a:rPr lang="it-IT" dirty="0"/>
              <a:t>, F, ap, Fa, </a:t>
            </a:r>
            <a:r>
              <a:rPr lang="it-IT" dirty="0" err="1"/>
              <a:t>Fn</a:t>
            </a:r>
            <a:endParaRPr dirty="0"/>
          </a:p>
          <a:p>
            <a:r>
              <a:rPr dirty="0"/>
              <a:t>Output: Ra </a:t>
            </a:r>
            <a:endParaRPr lang="en-US" dirty="0"/>
          </a:p>
          <a:p>
            <a:r>
              <a:rPr dirty="0"/>
              <a:t>Learned from experiments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3F90E-5FCD-8647-5A90-3E1B5C216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0248B7-0F7D-4FF0-8DDC-4BBBAFF44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008" y="3002285"/>
            <a:ext cx="3057832" cy="305783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2B5D781C-C31D-49BD-BE62-64122B9E6F73}"/>
              </a:ext>
            </a:extLst>
          </p:cNvPr>
          <p:cNvSpPr/>
          <p:nvPr/>
        </p:nvSpPr>
        <p:spPr>
          <a:xfrm>
            <a:off x="1142705" y="4142862"/>
            <a:ext cx="4572000" cy="886968"/>
          </a:xfrm>
          <a:prstGeom prst="rightArrow">
            <a:avLst>
              <a:gd name="adj1" fmla="val 39691"/>
              <a:gd name="adj2" fmla="val 37629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Link to the Google </a:t>
            </a:r>
            <a:r>
              <a:rPr lang="en-US" dirty="0" err="1"/>
              <a:t>Colab</a:t>
            </a:r>
            <a:r>
              <a:rPr lang="en-US" dirty="0"/>
              <a:t> .</a:t>
            </a:r>
            <a:r>
              <a:rPr lang="en-US" dirty="0" err="1"/>
              <a:t>ipynb</a:t>
            </a:r>
            <a:r>
              <a:rPr lang="en-US" dirty="0"/>
              <a:t> file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F7AE89-3DF5-4DCE-A73D-DA8766CD8C0A}"/>
              </a:ext>
            </a:extLst>
          </p:cNvPr>
          <p:cNvSpPr/>
          <p:nvPr/>
        </p:nvSpPr>
        <p:spPr>
          <a:xfrm>
            <a:off x="1401096" y="5153954"/>
            <a:ext cx="341179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sz="2400" b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</a:t>
            </a:r>
            <a:r>
              <a:rPr lang="en-US" sz="2400" b="1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Colab</a:t>
            </a:r>
            <a:r>
              <a:rPr lang="en-US" sz="2400" b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Notebook</a:t>
            </a:r>
            <a:endParaRPr lang="en-US" sz="24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in Manufacturing – Why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3781"/>
            <a:ext cx="8229600" cy="3576877"/>
          </a:xfrm>
        </p:spPr>
        <p:txBody>
          <a:bodyPr/>
          <a:lstStyle/>
          <a:p>
            <a:endParaRPr dirty="0"/>
          </a:p>
          <a:p>
            <a:r>
              <a:rPr dirty="0"/>
              <a:t>More data than ever (sensors, CNC, inspection)</a:t>
            </a:r>
          </a:p>
          <a:p>
            <a:r>
              <a:rPr dirty="0"/>
              <a:t>Too much for humans to interpret</a:t>
            </a:r>
          </a:p>
          <a:p>
            <a:r>
              <a:rPr dirty="0"/>
              <a:t>AI converts data into decisions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40018F-A64F-7450-DB77-1E83FC681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Structured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80679"/>
            <a:ext cx="8229600" cy="4525963"/>
          </a:xfrm>
        </p:spPr>
        <p:txBody>
          <a:bodyPr/>
          <a:lstStyle/>
          <a:p>
            <a:endParaRPr/>
          </a:p>
          <a:p>
            <a:r>
              <a:t>Organized in rows &amp; columns</a:t>
            </a:r>
          </a:p>
          <a:p>
            <a:r>
              <a:t>Examples: cutting speed, feed, forces, power</a:t>
            </a:r>
          </a:p>
          <a:p>
            <a:r>
              <a:t>Easy to analyze with 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FF06E9-5152-3CA4-CC98-B4E79D2C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  <p:pic>
        <p:nvPicPr>
          <p:cNvPr id="1026" name="Picture 2" descr="Structured vs Unstructured Data Explained with Examples">
            <a:extLst>
              <a:ext uri="{FF2B5EF4-FFF2-40B4-BE49-F238E27FC236}">
                <a16:creationId xmlns:a16="http://schemas.microsoft.com/office/drawing/2014/main" id="{C01A64BC-3937-4C69-8E1A-79F599280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9481" y="4098006"/>
            <a:ext cx="4341249" cy="2067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ructured vs Unstructured Data Explained with Examples">
            <a:extLst>
              <a:ext uri="{FF2B5EF4-FFF2-40B4-BE49-F238E27FC236}">
                <a16:creationId xmlns:a16="http://schemas.microsoft.com/office/drawing/2014/main" id="{5D6AFAF9-21DA-4B86-89A9-2725C4EEB4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" r="56882" b="17191"/>
          <a:stretch/>
        </p:blipFill>
        <p:spPr bwMode="auto">
          <a:xfrm>
            <a:off x="221228" y="4174075"/>
            <a:ext cx="1814050" cy="1876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Unstructured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82057"/>
            <a:ext cx="8229600" cy="4525963"/>
          </a:xfrm>
        </p:spPr>
        <p:txBody>
          <a:bodyPr/>
          <a:lstStyle/>
          <a:p>
            <a:endParaRPr/>
          </a:p>
          <a:p>
            <a:r>
              <a:t>No fixed format</a:t>
            </a:r>
          </a:p>
          <a:p>
            <a:r>
              <a:t>Examples: tool wear images, vibration signals, 3D scans</a:t>
            </a:r>
          </a:p>
          <a:p>
            <a:r>
              <a:t>Needs advanced AI techniques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560FE-A8A6-CFCA-C5FE-7E664604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  <p:pic>
        <p:nvPicPr>
          <p:cNvPr id="2050" name="Picture 2" descr="Structured vs Unstructured Data Explained with Examples">
            <a:extLst>
              <a:ext uri="{FF2B5EF4-FFF2-40B4-BE49-F238E27FC236}">
                <a16:creationId xmlns:a16="http://schemas.microsoft.com/office/drawing/2014/main" id="{A7967F63-B00E-4C63-BD1E-D18FD61C12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02" r="7635" b="14933"/>
          <a:stretch/>
        </p:blipFill>
        <p:spPr bwMode="auto">
          <a:xfrm>
            <a:off x="368710" y="4219380"/>
            <a:ext cx="1823885" cy="1687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nstructured Data Analysis: Use in Marketing Analytics">
            <a:extLst>
              <a:ext uri="{FF2B5EF4-FFF2-40B4-BE49-F238E27FC236}">
                <a16:creationId xmlns:a16="http://schemas.microsoft.com/office/drawing/2014/main" id="{6AE140F5-4935-48BE-8CED-6971E9D90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0055" y="4219380"/>
            <a:ext cx="4431090" cy="186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3830"/>
            <a:ext cx="8229600" cy="4525963"/>
          </a:xfrm>
        </p:spPr>
        <p:txBody>
          <a:bodyPr/>
          <a:lstStyle/>
          <a:p>
            <a:endParaRPr/>
          </a:p>
          <a:p>
            <a:r>
              <a:t>Data comes with answers (labels)</a:t>
            </a:r>
          </a:p>
          <a:p>
            <a:r>
              <a:t>Example: parameters + measured Ra</a:t>
            </a:r>
          </a:p>
          <a:p>
            <a:r>
              <a:t>Model learns input → output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9A5E98-8AE9-8577-1285-96AD95153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  <p:pic>
        <p:nvPicPr>
          <p:cNvPr id="3074" name="Picture 2" descr="Supervised and unsupervised machine learning. a Schematic... | Download  Scientific Diagram">
            <a:extLst>
              <a:ext uri="{FF2B5EF4-FFF2-40B4-BE49-F238E27FC236}">
                <a16:creationId xmlns:a16="http://schemas.microsoft.com/office/drawing/2014/main" id="{2CF24121-3F5D-44DD-B602-FBF0E48B8C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03" t="3379" b="53323"/>
          <a:stretch/>
        </p:blipFill>
        <p:spPr bwMode="auto">
          <a:xfrm>
            <a:off x="2900516" y="4352803"/>
            <a:ext cx="1913371" cy="177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upervised and unsupervised machine learning. a Schematic... | Download  Scientific Diagram">
            <a:extLst>
              <a:ext uri="{FF2B5EF4-FFF2-40B4-BE49-F238E27FC236}">
                <a16:creationId xmlns:a16="http://schemas.microsoft.com/office/drawing/2014/main" id="{C583766F-F35D-4F1F-B175-AE86A98630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60" t="56344"/>
          <a:stretch/>
        </p:blipFill>
        <p:spPr bwMode="auto">
          <a:xfrm>
            <a:off x="6971071" y="4349671"/>
            <a:ext cx="1801833" cy="1776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F83DFC3-D0A1-42E0-8284-67493AC70459}"/>
              </a:ext>
            </a:extLst>
          </p:cNvPr>
          <p:cNvCxnSpPr/>
          <p:nvPr/>
        </p:nvCxnSpPr>
        <p:spPr>
          <a:xfrm>
            <a:off x="5161937" y="5181603"/>
            <a:ext cx="145517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6720"/>
            <a:ext cx="7998542" cy="4525963"/>
          </a:xfrm>
        </p:spPr>
        <p:txBody>
          <a:bodyPr/>
          <a:lstStyle/>
          <a:p>
            <a:endParaRPr/>
          </a:p>
          <a:p>
            <a:r>
              <a:t>Data without labels</a:t>
            </a:r>
          </a:p>
          <a:p>
            <a:r>
              <a:t>Model finds hidden groups</a:t>
            </a:r>
          </a:p>
          <a:p>
            <a:r>
              <a:t>Example: clustering </a:t>
            </a:r>
            <a:r>
              <a:rPr lang="en-US" dirty="0"/>
              <a:t>surface data across feed rates </a:t>
            </a: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2EBB1-B5F8-26C2-D8BB-33260CB9C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pic>
        <p:nvPicPr>
          <p:cNvPr id="4098" name="Picture 2" descr="Supervised and unsupervised machine learning. a Schematic... | Download  Scientific Diagram">
            <a:extLst>
              <a:ext uri="{FF2B5EF4-FFF2-40B4-BE49-F238E27FC236}">
                <a16:creationId xmlns:a16="http://schemas.microsoft.com/office/drawing/2014/main" id="{4FFA7408-D902-4A19-A0E3-014E6A7789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0" r="51578" b="53979"/>
          <a:stretch/>
        </p:blipFill>
        <p:spPr bwMode="auto">
          <a:xfrm>
            <a:off x="2692966" y="4337275"/>
            <a:ext cx="1993412" cy="17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upervised and unsupervised machine learning. a Schematic... | Download  Scientific Diagram">
            <a:extLst>
              <a:ext uri="{FF2B5EF4-FFF2-40B4-BE49-F238E27FC236}">
                <a16:creationId xmlns:a16="http://schemas.microsoft.com/office/drawing/2014/main" id="{5AB3836E-8B34-4060-ABFC-F418CEF60B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01" r="49989"/>
          <a:stretch/>
        </p:blipFill>
        <p:spPr bwMode="auto">
          <a:xfrm>
            <a:off x="6901695" y="4282796"/>
            <a:ext cx="1989384" cy="1756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C68D0F0-BEAF-482F-9E8F-C2CB2B04D717}"/>
              </a:ext>
            </a:extLst>
          </p:cNvPr>
          <p:cNvCxnSpPr/>
          <p:nvPr/>
        </p:nvCxnSpPr>
        <p:spPr>
          <a:xfrm>
            <a:off x="5014453" y="5126643"/>
            <a:ext cx="145517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2388"/>
            <a:ext cx="8229600" cy="4525963"/>
          </a:xfrm>
        </p:spPr>
        <p:txBody>
          <a:bodyPr/>
          <a:lstStyle/>
          <a:p>
            <a:endParaRPr/>
          </a:p>
          <a:p>
            <a:r>
              <a:t>Predicts categories (labels)</a:t>
            </a:r>
          </a:p>
          <a:p>
            <a:r>
              <a:t>Example: Tool wear {Fresh, Worn, Broken}</a:t>
            </a:r>
          </a:p>
          <a:p>
            <a:r>
              <a:t>Used in fault diagnosis</a:t>
            </a:r>
            <a:r>
              <a:rPr lang="en-US" dirty="0"/>
              <a:t>, roughness group prediction etc.</a:t>
            </a: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E4C1E-412B-1DB8-78A0-0B523581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pic>
        <p:nvPicPr>
          <p:cNvPr id="5122" name="Picture 2" descr="The simplest way of making GIFs and math videos with Python | Towards Data  Science">
            <a:extLst>
              <a:ext uri="{FF2B5EF4-FFF2-40B4-BE49-F238E27FC236}">
                <a16:creationId xmlns:a16="http://schemas.microsoft.com/office/drawing/2014/main" id="{F4B07167-C71F-461C-BC9D-7AB5DB1FC91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323" y="3372465"/>
            <a:ext cx="2856064" cy="2856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2071"/>
            <a:ext cx="8229600" cy="4525963"/>
          </a:xfrm>
        </p:spPr>
        <p:txBody>
          <a:bodyPr/>
          <a:lstStyle/>
          <a:p>
            <a:endParaRPr/>
          </a:p>
          <a:p>
            <a:r>
              <a:t>Predicts continuous values</a:t>
            </a:r>
          </a:p>
          <a:p>
            <a:r>
              <a:t>Example: cutting parameters → Ra (µm)</a:t>
            </a:r>
          </a:p>
          <a:p>
            <a:r>
              <a:t>Used for quality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541E9-9A43-1851-E754-9BF8DFF30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pic>
        <p:nvPicPr>
          <p:cNvPr id="6146" name="Picture 2" descr="Linear Regression (An Overview). What is Linear Regression? | by Yahya  Ansari | Medium">
            <a:extLst>
              <a:ext uri="{FF2B5EF4-FFF2-40B4-BE49-F238E27FC236}">
                <a16:creationId xmlns:a16="http://schemas.microsoft.com/office/drawing/2014/main" id="{8EB07223-1316-4CE1-905F-D72EDB39BA2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684" y="3429000"/>
            <a:ext cx="4632497" cy="2605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AI, ML, and DL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458200" cy="3712465"/>
          </a:xfrm>
        </p:spPr>
        <p:txBody>
          <a:bodyPr>
            <a:normAutofit/>
          </a:bodyPr>
          <a:lstStyle/>
          <a:p>
            <a:r>
              <a:rPr sz="3000" dirty="0"/>
              <a:t>Artificial Intelligence (AI): Broad field of making machines 'intelligent</a:t>
            </a:r>
            <a:r>
              <a:rPr lang="en-US" sz="3000" dirty="0"/>
              <a:t>’ </a:t>
            </a:r>
            <a:r>
              <a:rPr lang="en-US" sz="3000" dirty="0" err="1"/>
              <a:t>eg</a:t>
            </a:r>
            <a:r>
              <a:rPr lang="en-US" sz="3000" dirty="0"/>
              <a:t>: Logic Systems</a:t>
            </a:r>
            <a:endParaRPr sz="3000" dirty="0"/>
          </a:p>
          <a:p>
            <a:r>
              <a:rPr sz="3000" dirty="0"/>
              <a:t>Machine Learning (ML): Subset of AI, learns patterns from data</a:t>
            </a:r>
          </a:p>
          <a:p>
            <a:r>
              <a:rPr sz="3000" dirty="0"/>
              <a:t>Deep Learning (DL): Subset of ML, uses neural networks for complex problems</a:t>
            </a:r>
          </a:p>
        </p:txBody>
      </p:sp>
      <p:pic>
        <p:nvPicPr>
          <p:cNvPr id="7170" name="Picture 2" descr="Domains of AI, ML, DL and widely used algorithms. | Download Scientific  Diagram">
            <a:extLst>
              <a:ext uri="{FF2B5EF4-FFF2-40B4-BE49-F238E27FC236}">
                <a16:creationId xmlns:a16="http://schemas.microsoft.com/office/drawing/2014/main" id="{00FF3F0D-814D-4CDC-A02E-A4387828B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097" y="4242816"/>
            <a:ext cx="3524796" cy="1965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AA3F35B33B43489C206B04B4CCF691" ma:contentTypeVersion="15" ma:contentTypeDescription="Crée un document." ma:contentTypeScope="" ma:versionID="ce2d53a617cfeed46126f6b127517558">
  <xsd:schema xmlns:xsd="http://www.w3.org/2001/XMLSchema" xmlns:xs="http://www.w3.org/2001/XMLSchema" xmlns:p="http://schemas.microsoft.com/office/2006/metadata/properties" xmlns:ns3="36315b1b-56d7-4512-a6f6-ad5bd5eff743" xmlns:ns4="7b4bc530-3b9e-4314-97f1-d5cc04cdf337" targetNamespace="http://schemas.microsoft.com/office/2006/metadata/properties" ma:root="true" ma:fieldsID="4518d2a72612c2a36994e904c5bafa29" ns3:_="" ns4:_="">
    <xsd:import namespace="36315b1b-56d7-4512-a6f6-ad5bd5eff743"/>
    <xsd:import namespace="7b4bc530-3b9e-4314-97f1-d5cc04cdf33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15b1b-56d7-4512-a6f6-ad5bd5eff7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4bc530-3b9e-4314-97f1-d5cc04cdf33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6315b1b-56d7-4512-a6f6-ad5bd5eff743" xsi:nil="true"/>
  </documentManagement>
</p:properties>
</file>

<file path=customXml/itemProps1.xml><?xml version="1.0" encoding="utf-8"?>
<ds:datastoreItem xmlns:ds="http://schemas.openxmlformats.org/officeDocument/2006/customXml" ds:itemID="{BA5C5F8D-995C-45C5-B45D-F9A966A075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6315b1b-56d7-4512-a6f6-ad5bd5eff743"/>
    <ds:schemaRef ds:uri="7b4bc530-3b9e-4314-97f1-d5cc04cdf33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E31408-624B-4E0B-8ACD-B3680F7AA58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F90FAF-D848-43D8-B4E5-12EBB84F9720}">
  <ds:schemaRefs>
    <ds:schemaRef ds:uri="http://schemas.microsoft.com/office/2006/documentManagement/types"/>
    <ds:schemaRef ds:uri="http://purl.org/dc/terms/"/>
    <ds:schemaRef ds:uri="36315b1b-56d7-4512-a6f6-ad5bd5eff743"/>
    <ds:schemaRef ds:uri="http://schemas.microsoft.com/office/2006/metadata/properties"/>
    <ds:schemaRef ds:uri="http://purl.org/dc/dcmitype/"/>
    <ds:schemaRef ds:uri="http://www.w3.org/XML/1998/namespace"/>
    <ds:schemaRef ds:uri="7b4bc530-3b9e-4314-97f1-d5cc04cdf337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341</Words>
  <Application>Microsoft Office PowerPoint</Application>
  <PresentationFormat>On-screen Show (4:3)</PresentationFormat>
  <Paragraphs>86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Arial</vt:lpstr>
      <vt:lpstr>Calibri</vt:lpstr>
      <vt:lpstr>Office Theme</vt:lpstr>
      <vt:lpstr>Introduction to AI in Smart Manufacturing</vt:lpstr>
      <vt:lpstr>AI in Manufacturing – Why Now?</vt:lpstr>
      <vt:lpstr>Structured Data</vt:lpstr>
      <vt:lpstr>Unstructured Data</vt:lpstr>
      <vt:lpstr>Supervised Learning</vt:lpstr>
      <vt:lpstr>Unsupervised Learning</vt:lpstr>
      <vt:lpstr>Classification</vt:lpstr>
      <vt:lpstr>Regression</vt:lpstr>
      <vt:lpstr>AI, ML, and DL Overview</vt:lpstr>
      <vt:lpstr>Machine Learning – What It Is</vt:lpstr>
      <vt:lpstr>Training, Validation, Testing</vt:lpstr>
      <vt:lpstr>ML Workflow in Manufacturing</vt:lpstr>
      <vt:lpstr>Predicting Surface Roughness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AI in Smart Manufacturing</dc:title>
  <dc:subject/>
  <dc:creator>SOURISH</dc:creator>
  <cp:keywords/>
  <dc:description>generated using python-pptx</dc:description>
  <cp:lastModifiedBy>GHOSH Sourish</cp:lastModifiedBy>
  <cp:revision>5</cp:revision>
  <dcterms:created xsi:type="dcterms:W3CDTF">2013-01-27T09:14:16Z</dcterms:created>
  <dcterms:modified xsi:type="dcterms:W3CDTF">2025-10-03T07:20:09Z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0x010100EFAA3F35B33B43489C206B04B4CCF691</vt:lpwstr>
  </property>
</Properties>
</file>

<file path=docProps/thumbnail.jpeg>
</file>